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358" r:id="rId3"/>
    <p:sldId id="359" r:id="rId4"/>
    <p:sldId id="360" r:id="rId5"/>
    <p:sldId id="361" r:id="rId6"/>
    <p:sldId id="340" r:id="rId7"/>
  </p:sldIdLst>
  <p:sldSz cx="18288000" cy="10287000"/>
  <p:notesSz cx="6858000" cy="9144000"/>
  <p:embeddedFontLst>
    <p:embeddedFont>
      <p:font typeface="Arial Bold" panose="020B0802020202020204" pitchFamily="34" charset="77"/>
      <p:regular r:id="rId9"/>
      <p:bold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7A5"/>
    <a:srgbClr val="216990"/>
    <a:srgbClr val="815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 autoAdjust="0"/>
    <p:restoredTop sz="94682" autoAdjust="0"/>
  </p:normalViewPr>
  <p:slideViewPr>
    <p:cSldViewPr>
      <p:cViewPr varScale="1">
        <p:scale>
          <a:sx n="74" d="100"/>
          <a:sy n="74" d="100"/>
        </p:scale>
        <p:origin x="10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1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6277A-3371-D941-A196-6078E172F486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6382-44C9-1244-8DCA-2CD408DB2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A61D1A4-178A-5453-8ED5-D3ECAFBBEC6D}"/>
              </a:ext>
            </a:extLst>
          </p:cNvPr>
          <p:cNvSpPr txBox="1"/>
          <p:nvPr userDrawn="1"/>
        </p:nvSpPr>
        <p:spPr>
          <a:xfrm>
            <a:off x="7162800" y="8487370"/>
            <a:ext cx="1013495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hangingPunct="0">
              <a:lnSpc>
                <a:spcPct val="100000"/>
              </a:lnSpc>
            </a:pPr>
            <a:r>
              <a:rPr lang="en-US" sz="2000" u="none" dirty="0">
                <a:solidFill>
                  <a:srgbClr val="0581B8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“Accelerate Marine Spatial Planning in the Western Pacific”</a:t>
            </a:r>
          </a:p>
          <a:p>
            <a:pPr marL="0" lvl="0" indent="0" algn="r" hangingPunct="0">
              <a:lnSpc>
                <a:spcPct val="100000"/>
              </a:lnSpc>
            </a:pPr>
            <a:r>
              <a:rPr lang="en-US" sz="2000" u="none" dirty="0">
                <a:solidFill>
                  <a:srgbClr val="0581B8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2nd WESTPAC Workshop on Marine Spatial Planning</a:t>
            </a:r>
          </a:p>
          <a:p>
            <a:pPr marL="0" lvl="0" indent="0" algn="r" hangingPunct="0">
              <a:lnSpc>
                <a:spcPct val="100000"/>
              </a:lnSpc>
            </a:pPr>
            <a:r>
              <a:rPr lang="en-US" sz="2000" u="none" dirty="0">
                <a:solidFill>
                  <a:srgbClr val="0581B8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Chonburi, Thailand, 14-16 October 2025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1891E4-7C08-B651-1AD5-77DF9099F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743" r="19770"/>
          <a:stretch>
            <a:fillRect/>
          </a:stretch>
        </p:blipFill>
        <p:spPr>
          <a:xfrm>
            <a:off x="0" y="0"/>
            <a:ext cx="6096000" cy="10325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>
            <a:extLst>
              <a:ext uri="{FF2B5EF4-FFF2-40B4-BE49-F238E27FC236}">
                <a16:creationId xmlns:a16="http://schemas.microsoft.com/office/drawing/2014/main" id="{67A43C97-BCEF-4212-2766-C5FF16D40E92}"/>
              </a:ext>
            </a:extLst>
          </p:cNvPr>
          <p:cNvSpPr/>
          <p:nvPr userDrawn="1"/>
        </p:nvSpPr>
        <p:spPr>
          <a:xfrm>
            <a:off x="0" y="3464"/>
            <a:ext cx="152400" cy="10287000"/>
          </a:xfrm>
          <a:prstGeom prst="rect">
            <a:avLst/>
          </a:prstGeom>
          <a:solidFill>
            <a:srgbClr val="0581B8"/>
          </a:solidFill>
        </p:spPr>
        <p:txBody>
          <a:bodyPr/>
          <a:lstStyle/>
          <a:p>
            <a:endParaRPr lang="en-TH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B15C6E6-18FB-23FC-8710-24F956DC2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095500"/>
            <a:ext cx="15201900" cy="914400"/>
          </a:xfrm>
          <a:prstGeom prst="rect">
            <a:avLst/>
          </a:prstGeom>
        </p:spPr>
        <p:txBody>
          <a:bodyPr lIns="90000" anchor="ctr"/>
          <a:lstStyle>
            <a:lvl1pPr marL="0" indent="0">
              <a:spcBef>
                <a:spcPts val="0"/>
              </a:spcBef>
              <a:buNone/>
              <a:defRPr lang="en-US" sz="5200" b="1" kern="1200" dirty="0" smtClean="0">
                <a:solidFill>
                  <a:srgbClr val="0581B8"/>
                </a:solidFill>
                <a:latin typeface="Arial Bold"/>
                <a:ea typeface="Arial Bold"/>
                <a:cs typeface="Arial Bold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40CA49DC-E9F8-1DE3-2E1C-B826BD67A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3015916"/>
            <a:ext cx="15201900" cy="603584"/>
          </a:xfrm>
          <a:prstGeom prst="rect">
            <a:avLst/>
          </a:prstGeom>
        </p:spPr>
        <p:txBody>
          <a:bodyPr anchor="t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en-US" sz="2000" u="sng" kern="1200" dirty="0" smtClean="0">
                <a:solidFill>
                  <a:srgbClr val="0581B8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second level text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5C88DFB5-345C-6634-5D25-EC80B1004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3619500"/>
            <a:ext cx="15201900" cy="603584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3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7BD8D12A-650A-5940-25DB-FAF0371F67EC}"/>
              </a:ext>
            </a:extLst>
          </p:cNvPr>
          <p:cNvSpPr txBox="1"/>
          <p:nvPr userDrawn="1"/>
        </p:nvSpPr>
        <p:spPr>
          <a:xfrm>
            <a:off x="9320225" y="9563100"/>
            <a:ext cx="7939075" cy="230832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</a:pPr>
            <a:r>
              <a:rPr lang="en-US" sz="1500" b="1" u="none" spc="15" dirty="0">
                <a:solidFill>
                  <a:srgbClr val="000000"/>
                </a:solidFill>
                <a:latin typeface="Arial" panose="020B0604020202020204" pitchFamily="34" charset="0"/>
                <a:ea typeface="Telegraf Bold"/>
                <a:cs typeface="Arial" panose="020B0604020202020204" pitchFamily="34" charset="0"/>
                <a:sym typeface="Telegraf Bold"/>
              </a:rPr>
              <a:t>2nd WESTPAC Workshop on Marine Spatial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C307C-6DA7-0E60-6BBC-FA76F25DDDB7}"/>
              </a:ext>
            </a:extLst>
          </p:cNvPr>
          <p:cNvSpPr txBox="1"/>
          <p:nvPr userDrawn="1"/>
        </p:nvSpPr>
        <p:spPr>
          <a:xfrm>
            <a:off x="609600" y="723900"/>
            <a:ext cx="12268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 hangingPunct="0">
              <a:lnSpc>
                <a:spcPct val="100000"/>
              </a:lnSpc>
            </a:pPr>
            <a:r>
              <a:rPr lang="en-US" sz="2400" b="1" i="1" u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“Accelerate Marine Spatial Planning in the Western Pacific”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7D49E4A0-4374-81FE-3BD2-EBF03F858ED1}"/>
              </a:ext>
            </a:extLst>
          </p:cNvPr>
          <p:cNvSpPr txBox="1"/>
          <p:nvPr userDrawn="1"/>
        </p:nvSpPr>
        <p:spPr>
          <a:xfrm>
            <a:off x="6172200" y="4229100"/>
            <a:ext cx="4419600" cy="9144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i="0" dirty="0">
                <a:solidFill>
                  <a:schemeClr val="bg1"/>
                </a:solidFill>
                <a:effectLst/>
                <a:latin typeface="Arial Bold"/>
                <a:ea typeface="Arial Bold"/>
                <a:cs typeface="Arial Bold"/>
                <a:sym typeface="Arial Bold"/>
              </a:rPr>
              <a:t>Thank you! </a:t>
            </a:r>
          </a:p>
        </p:txBody>
      </p:sp>
      <p:pic>
        <p:nvPicPr>
          <p:cNvPr id="4" name="Picture 3" descr="A dock with boats and a bridge&#10;&#10;AI-generated content may be incorrect.">
            <a:extLst>
              <a:ext uri="{FF2B5EF4-FFF2-40B4-BE49-F238E27FC236}">
                <a16:creationId xmlns:a16="http://schemas.microsoft.com/office/drawing/2014/main" id="{207BB44B-A0AA-1D18-7D8D-5169E39D6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4888672" cy="1024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DDCFA-927C-5450-03BD-8804D5F134D0}"/>
              </a:ext>
            </a:extLst>
          </p:cNvPr>
          <p:cNvSpPr txBox="1"/>
          <p:nvPr userDrawn="1"/>
        </p:nvSpPr>
        <p:spPr>
          <a:xfrm>
            <a:off x="9320225" y="9563100"/>
            <a:ext cx="7939075" cy="230832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</a:pPr>
            <a:r>
              <a:rPr lang="en-US" sz="1500" b="1" u="none" spc="15" dirty="0">
                <a:solidFill>
                  <a:srgbClr val="000000"/>
                </a:solidFill>
                <a:latin typeface="Arial" panose="020B0604020202020204" pitchFamily="34" charset="0"/>
                <a:ea typeface="Telegraf Bold"/>
                <a:cs typeface="Arial" panose="020B0604020202020204" pitchFamily="34" charset="0"/>
                <a:sym typeface="Telegraf Bold"/>
              </a:rPr>
              <a:t>WESTPA Intersessional </a:t>
            </a:r>
            <a:r>
              <a:rPr lang="en-US" altLang="zh-CN" sz="1500" b="1" u="none" spc="15" dirty="0">
                <a:solidFill>
                  <a:srgbClr val="000000"/>
                </a:solidFill>
                <a:latin typeface="Arial" panose="020B0604020202020204" pitchFamily="34" charset="0"/>
                <a:ea typeface="Telegraf Bold"/>
                <a:cs typeface="Arial" panose="020B0604020202020204" pitchFamily="34" charset="0"/>
                <a:sym typeface="Telegraf Bold"/>
              </a:rPr>
              <a:t>Task Force on Ocean Literacy</a:t>
            </a:r>
            <a:endParaRPr lang="en-US" sz="1500" u="none" spc="15" dirty="0">
              <a:solidFill>
                <a:srgbClr val="0581B8"/>
              </a:solidFill>
              <a:latin typeface="Arial" panose="020B0604020202020204" pitchFamily="34" charset="0"/>
              <a:ea typeface="Telegraf"/>
              <a:cs typeface="Arial" panose="020B0604020202020204" pitchFamily="34" charset="0"/>
              <a:sym typeface="Telegraf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9DD54A-D93D-3996-20EF-897412B6FB99}"/>
              </a:ext>
            </a:extLst>
          </p:cNvPr>
          <p:cNvSpPr/>
          <p:nvPr userDrawn="1"/>
        </p:nvSpPr>
        <p:spPr>
          <a:xfrm>
            <a:off x="13785647" y="448498"/>
            <a:ext cx="941694" cy="981784"/>
          </a:xfrm>
          <a:custGeom>
            <a:avLst/>
            <a:gdLst/>
            <a:ahLst/>
            <a:cxnLst/>
            <a:rect l="l" t="t" r="r" b="b"/>
            <a:pathLst>
              <a:path w="848865" h="885003">
                <a:moveTo>
                  <a:pt x="0" y="0"/>
                </a:moveTo>
                <a:lnTo>
                  <a:pt x="848865" y="0"/>
                </a:lnTo>
                <a:lnTo>
                  <a:pt x="848865" y="885003"/>
                </a:lnTo>
                <a:lnTo>
                  <a:pt x="0" y="8850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H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49E7F2-2032-5CC6-B44E-D86FA2F55B5A}"/>
              </a:ext>
            </a:extLst>
          </p:cNvPr>
          <p:cNvSpPr/>
          <p:nvPr userDrawn="1"/>
        </p:nvSpPr>
        <p:spPr>
          <a:xfrm>
            <a:off x="14995544" y="448497"/>
            <a:ext cx="941693" cy="885003"/>
          </a:xfrm>
          <a:custGeom>
            <a:avLst/>
            <a:gdLst/>
            <a:ahLst/>
            <a:cxnLst/>
            <a:rect l="l" t="t" r="r" b="b"/>
            <a:pathLst>
              <a:path w="941693" h="885003">
                <a:moveTo>
                  <a:pt x="0" y="0"/>
                </a:moveTo>
                <a:lnTo>
                  <a:pt x="941693" y="0"/>
                </a:lnTo>
                <a:lnTo>
                  <a:pt x="941693" y="885003"/>
                </a:lnTo>
                <a:lnTo>
                  <a:pt x="0" y="8850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CA84B55-6AA9-B237-3D1F-FC5E468C148D}"/>
              </a:ext>
            </a:extLst>
          </p:cNvPr>
          <p:cNvSpPr/>
          <p:nvPr userDrawn="1"/>
        </p:nvSpPr>
        <p:spPr>
          <a:xfrm>
            <a:off x="16205441" y="448497"/>
            <a:ext cx="1625359" cy="981784"/>
          </a:xfrm>
          <a:custGeom>
            <a:avLst/>
            <a:gdLst/>
            <a:ahLst/>
            <a:cxnLst/>
            <a:rect l="l" t="t" r="r" b="b"/>
            <a:pathLst>
              <a:path w="1472959" h="885003">
                <a:moveTo>
                  <a:pt x="0" y="0"/>
                </a:moveTo>
                <a:lnTo>
                  <a:pt x="1472959" y="0"/>
                </a:lnTo>
                <a:lnTo>
                  <a:pt x="1472959" y="885003"/>
                </a:lnTo>
                <a:lnTo>
                  <a:pt x="0" y="885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AF58-75F8-0257-8574-05A426725882}"/>
              </a:ext>
            </a:extLst>
          </p:cNvPr>
          <p:cNvSpPr txBox="1">
            <a:spLocks/>
          </p:cNvSpPr>
          <p:nvPr/>
        </p:nvSpPr>
        <p:spPr>
          <a:xfrm>
            <a:off x="8839200" y="3848100"/>
            <a:ext cx="8610600" cy="4190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’s Name]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Rapporteur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>
              <a:buNone/>
            </a:pPr>
            <a:r>
              <a:rPr lang="en-US" altLang="zh-CN" sz="2600">
                <a:latin typeface="Arial" panose="020B0604020202020204" pitchFamily="34" charset="0"/>
                <a:cs typeface="Arial" panose="020B0604020202020204" pitchFamily="34" charset="0"/>
              </a:rPr>
              <a:t>[Participants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zh-CN" altLang="en-US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Names]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C49D23-CE47-0975-35E3-D22D15867CAA}"/>
              </a:ext>
            </a:extLst>
          </p:cNvPr>
          <p:cNvSpPr txBox="1">
            <a:spLocks/>
          </p:cNvSpPr>
          <p:nvPr/>
        </p:nvSpPr>
        <p:spPr>
          <a:xfrm>
            <a:off x="6632712" y="3009901"/>
            <a:ext cx="8912087" cy="838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n-US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ED698-5F37-D07F-9C07-B9BCC24BB841}"/>
              </a:ext>
            </a:extLst>
          </p:cNvPr>
          <p:cNvSpPr txBox="1"/>
          <p:nvPr/>
        </p:nvSpPr>
        <p:spPr>
          <a:xfrm>
            <a:off x="6629400" y="2095500"/>
            <a:ext cx="1143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5: Group Discussions Brainstorming the Way Forward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77AF1D-869B-0089-1257-27E88F652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39517"/>
              </p:ext>
            </p:extLst>
          </p:nvPr>
        </p:nvGraphicFramePr>
        <p:xfrm>
          <a:off x="914400" y="2247900"/>
          <a:ext cx="16459200" cy="449580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3686818779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336454707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0287817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236032269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3135893789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What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How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Who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When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Where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3183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What types of </a:t>
                      </a:r>
                      <a:r>
                        <a:rPr lang="en-US" b="1" dirty="0"/>
                        <a:t>knowledge, assessment, data, or tools</a:t>
                      </a:r>
                      <a:r>
                        <a:rPr lang="en-US" dirty="0"/>
                        <a:t> are needed to support evidence-based MSP?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How can such knowledge be </a:t>
                      </a:r>
                      <a:r>
                        <a:rPr lang="en-US" b="1" dirty="0"/>
                        <a:t>generated, shared, or integrated</a:t>
                      </a:r>
                      <a:r>
                        <a:rPr lang="en-US" dirty="0"/>
                        <a:t> more effectively? What initiatives could be developed or what support could be sought?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Who should be engaged as </a:t>
                      </a:r>
                      <a:r>
                        <a:rPr lang="en-US" b="1" dirty="0"/>
                        <a:t>key contributors or partners</a:t>
                      </a:r>
                      <a:r>
                        <a:rPr lang="en-US" dirty="0"/>
                        <a:t> (e.g., agencies, research institutions, RTRCs)?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When could new initiatives be developed or support be sought (within 2 years / by 2030)?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Where could be the potential </a:t>
                      </a:r>
                      <a:r>
                        <a:rPr lang="en-US" b="1" dirty="0"/>
                        <a:t>venues, pilot sites, or platforms</a:t>
                      </a:r>
                      <a:r>
                        <a:rPr lang="en-US" dirty="0"/>
                        <a:t> to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initiate or demonstrate these knowledge-support activities?</a:t>
                      </a:r>
                      <a:endParaRPr lang="en-TH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0453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1409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1004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5420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0858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306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6A4D2B-4B70-4F51-A6F3-85EAB8E4DAE3}"/>
              </a:ext>
            </a:extLst>
          </p:cNvPr>
          <p:cNvSpPr txBox="1"/>
          <p:nvPr/>
        </p:nvSpPr>
        <p:spPr>
          <a:xfrm>
            <a:off x="1148751" y="14097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Knowledge Support</a:t>
            </a:r>
          </a:p>
        </p:txBody>
      </p:sp>
    </p:spTree>
    <p:extLst>
      <p:ext uri="{BB962C8B-B14F-4D97-AF65-F5344CB8AC3E}">
        <p14:creationId xmlns:p14="http://schemas.microsoft.com/office/powerpoint/2010/main" val="245379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BEA9A0-BC7E-1E57-A7F4-D0D933AB7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34611"/>
              </p:ext>
            </p:extLst>
          </p:nvPr>
        </p:nvGraphicFramePr>
        <p:xfrm>
          <a:off x="685800" y="2324100"/>
          <a:ext cx="16611602" cy="4450080"/>
        </p:xfrm>
        <a:graphic>
          <a:graphicData uri="http://schemas.openxmlformats.org/drawingml/2006/table">
            <a:tbl>
              <a:tblPr/>
              <a:tblGrid>
                <a:gridCol w="3543282">
                  <a:extLst>
                    <a:ext uri="{9D8B030D-6E8A-4147-A177-3AD203B41FA5}">
                      <a16:colId xmlns:a16="http://schemas.microsoft.com/office/drawing/2014/main" val="2945076128"/>
                    </a:ext>
                  </a:extLst>
                </a:gridCol>
                <a:gridCol w="3267080">
                  <a:extLst>
                    <a:ext uri="{9D8B030D-6E8A-4147-A177-3AD203B41FA5}">
                      <a16:colId xmlns:a16="http://schemas.microsoft.com/office/drawing/2014/main" val="929999612"/>
                    </a:ext>
                  </a:extLst>
                </a:gridCol>
                <a:gridCol w="3267080">
                  <a:extLst>
                    <a:ext uri="{9D8B030D-6E8A-4147-A177-3AD203B41FA5}">
                      <a16:colId xmlns:a16="http://schemas.microsoft.com/office/drawing/2014/main" val="3062298655"/>
                    </a:ext>
                  </a:extLst>
                </a:gridCol>
                <a:gridCol w="3267080">
                  <a:extLst>
                    <a:ext uri="{9D8B030D-6E8A-4147-A177-3AD203B41FA5}">
                      <a16:colId xmlns:a16="http://schemas.microsoft.com/office/drawing/2014/main" val="3019833376"/>
                    </a:ext>
                  </a:extLst>
                </a:gridCol>
                <a:gridCol w="3267080">
                  <a:extLst>
                    <a:ext uri="{9D8B030D-6E8A-4147-A177-3AD203B41FA5}">
                      <a16:colId xmlns:a16="http://schemas.microsoft.com/office/drawing/2014/main" val="273452314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What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How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Who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When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Where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6867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What </a:t>
                      </a:r>
                      <a:r>
                        <a:rPr lang="en-US" b="1"/>
                        <a:t>capacities, skills, or awareness-raising efforts</a:t>
                      </a:r>
                      <a:r>
                        <a:rPr lang="en-US"/>
                        <a:t> are most urgently needed to strengthen MSP?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How can these needs be addressed? What specific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and professional capacity development initiatives, communication, or outreach activities</a:t>
                      </a:r>
                      <a:r>
                        <a:rPr lang="en-TH" dirty="0">
                          <a:effectLst/>
                        </a:rPr>
                        <a:t> </a:t>
                      </a:r>
                      <a:r>
                        <a:rPr lang="en-US" dirty="0"/>
                        <a:t>could be developed or scaled up?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Who should be engaged as </a:t>
                      </a:r>
                      <a:r>
                        <a:rPr lang="en-US" b="1" dirty="0"/>
                        <a:t>key contributors or partners</a:t>
                      </a:r>
                      <a:r>
                        <a:rPr lang="en-US" dirty="0"/>
                        <a:t> (e.g., RTRCs, governments, NGOs, UN, academia)?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When could these initiatives or campaigns be organized or launched?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Where could activities take place (e.g., </a:t>
                      </a:r>
                      <a:r>
                        <a:rPr lang="en-US" b="1" dirty="0"/>
                        <a:t>regional training and research centers, pilot communities</a:t>
                      </a:r>
                      <a:r>
                        <a:rPr lang="en-US" dirty="0"/>
                        <a:t>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6691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880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142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6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020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20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10EADE-F65C-EF6D-EAD3-D2AD3FB40D6A}"/>
              </a:ext>
            </a:extLst>
          </p:cNvPr>
          <p:cNvSpPr txBox="1"/>
          <p:nvPr/>
        </p:nvSpPr>
        <p:spPr>
          <a:xfrm>
            <a:off x="1148750" y="1409700"/>
            <a:ext cx="1119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Capacity Development, Awareness,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85864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C7BA46-EE79-B7D7-C877-2DC6096F2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21797"/>
              </p:ext>
            </p:extLst>
          </p:nvPr>
        </p:nvGraphicFramePr>
        <p:xfrm>
          <a:off x="762000" y="2476500"/>
          <a:ext cx="16611600" cy="4251960"/>
        </p:xfrm>
        <a:graphic>
          <a:graphicData uri="http://schemas.openxmlformats.org/drawingml/2006/table">
            <a:tbl>
              <a:tblPr/>
              <a:tblGrid>
                <a:gridCol w="3322320">
                  <a:extLst>
                    <a:ext uri="{9D8B030D-6E8A-4147-A177-3AD203B41FA5}">
                      <a16:colId xmlns:a16="http://schemas.microsoft.com/office/drawing/2014/main" val="3671161595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2794192410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2478295041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643621418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159711779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What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How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Who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When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Where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6792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What </a:t>
                      </a:r>
                      <a:r>
                        <a:rPr lang="en-US" b="1" dirty="0"/>
                        <a:t>successful cases,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demonstration sites, </a:t>
                      </a:r>
                      <a:r>
                        <a:rPr lang="en-US" b="1" dirty="0"/>
                        <a:t>or pilot projects</a:t>
                      </a:r>
                      <a:r>
                        <a:rPr lang="en-US" dirty="0"/>
                        <a:t> exist that could be strengthened or replicated? What new demonstration sites/ activities could be initiated?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How can good practices be </a:t>
                      </a:r>
                      <a:r>
                        <a:rPr lang="en-US" b="1" dirty="0"/>
                        <a:t>documented, shared, and promoted</a:t>
                      </a:r>
                      <a:r>
                        <a:rPr lang="en-US" dirty="0"/>
                        <a:t>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Who are the </a:t>
                      </a:r>
                      <a:r>
                        <a:rPr lang="en-US" b="1" dirty="0"/>
                        <a:t>core partners or coordinators</a:t>
                      </a:r>
                      <a:r>
                        <a:rPr lang="en-US" dirty="0"/>
                        <a:t>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When could these demonstration sites/projects be launched or scaled up (next 2 years / toward 2030)?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Where could be these new </a:t>
                      </a:r>
                      <a:r>
                        <a:rPr lang="en-US" b="1" dirty="0"/>
                        <a:t>sites </a:t>
                      </a:r>
                      <a:r>
                        <a:rPr lang="en-US" dirty="0"/>
                        <a:t>suitable for regional learning exchanges?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53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4249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9319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5401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6328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773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27E3CA-2D60-88AD-179B-4BC9AB095F5F}"/>
              </a:ext>
            </a:extLst>
          </p:cNvPr>
          <p:cNvSpPr txBox="1"/>
          <p:nvPr/>
        </p:nvSpPr>
        <p:spPr>
          <a:xfrm>
            <a:off x="1148750" y="1409700"/>
            <a:ext cx="1119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 Demonstration and Good Practices</a:t>
            </a:r>
          </a:p>
        </p:txBody>
      </p:sp>
    </p:spTree>
    <p:extLst>
      <p:ext uri="{BB962C8B-B14F-4D97-AF65-F5344CB8AC3E}">
        <p14:creationId xmlns:p14="http://schemas.microsoft.com/office/powerpoint/2010/main" val="321364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447149-5A60-A88F-75FE-C8947A8A1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87895"/>
              </p:ext>
            </p:extLst>
          </p:nvPr>
        </p:nvGraphicFramePr>
        <p:xfrm>
          <a:off x="762000" y="2324100"/>
          <a:ext cx="16992600" cy="4265784"/>
        </p:xfrm>
        <a:graphic>
          <a:graphicData uri="http://schemas.openxmlformats.org/drawingml/2006/table">
            <a:tbl>
              <a:tblPr/>
              <a:tblGrid>
                <a:gridCol w="3398520">
                  <a:extLst>
                    <a:ext uri="{9D8B030D-6E8A-4147-A177-3AD203B41FA5}">
                      <a16:colId xmlns:a16="http://schemas.microsoft.com/office/drawing/2014/main" val="1730876393"/>
                    </a:ext>
                  </a:extLst>
                </a:gridCol>
                <a:gridCol w="3398520">
                  <a:extLst>
                    <a:ext uri="{9D8B030D-6E8A-4147-A177-3AD203B41FA5}">
                      <a16:colId xmlns:a16="http://schemas.microsoft.com/office/drawing/2014/main" val="37018213"/>
                    </a:ext>
                  </a:extLst>
                </a:gridCol>
                <a:gridCol w="3032760">
                  <a:extLst>
                    <a:ext uri="{9D8B030D-6E8A-4147-A177-3AD203B41FA5}">
                      <a16:colId xmlns:a16="http://schemas.microsoft.com/office/drawing/2014/main" val="20770732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1103315633"/>
                    </a:ext>
                  </a:extLst>
                </a:gridCol>
                <a:gridCol w="3398520">
                  <a:extLst>
                    <a:ext uri="{9D8B030D-6E8A-4147-A177-3AD203B41FA5}">
                      <a16:colId xmlns:a16="http://schemas.microsoft.com/office/drawing/2014/main" val="651357380"/>
                    </a:ext>
                  </a:extLst>
                </a:gridCol>
              </a:tblGrid>
              <a:tr h="3756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What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How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Who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When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Where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36031"/>
                  </a:ext>
                </a:extLst>
              </a:tr>
              <a:tr h="17844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What </a:t>
                      </a:r>
                      <a:r>
                        <a:rPr lang="en-US" b="1" dirty="0"/>
                        <a:t>types of funding support or financial mechanisms</a:t>
                      </a:r>
                      <a:r>
                        <a:rPr lang="en-US" dirty="0"/>
                        <a:t> are most needed? What projects or actions could be developed to  attract investment?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How can we mobilize diverse </a:t>
                      </a:r>
                      <a:r>
                        <a:rPr lang="en-US" b="1" dirty="0"/>
                        <a:t>funding </a:t>
                      </a:r>
                      <a:r>
                        <a:rPr lang="en-US" dirty="0"/>
                        <a:t> (government, donors, private sector, philanthropy) be mobilized? How can MSP be linked to </a:t>
                      </a:r>
                      <a:r>
                        <a:rPr lang="en-US" b="1" dirty="0"/>
                        <a:t>blue economy or KBF</a:t>
                      </a:r>
                      <a:r>
                        <a:rPr lang="en-US" dirty="0"/>
                        <a:t> frameworks, or others?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Who are the </a:t>
                      </a:r>
                      <a:r>
                        <a:rPr lang="en-US" b="1"/>
                        <a:t>key partners or facilitators</a:t>
                      </a:r>
                      <a:r>
                        <a:rPr lang="en-US"/>
                        <a:t> (e.g., ministries, banks, donor agencies, alliances)?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When could </a:t>
                      </a:r>
                      <a:r>
                        <a:rPr lang="en-US" b="1" dirty="0"/>
                        <a:t>funding proposals and partnerships</a:t>
                      </a:r>
                      <a:r>
                        <a:rPr lang="en-US" dirty="0"/>
                        <a:t> be developed or launched (2026–2027 / 2030 milestones)?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What are the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steps or milestones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toward resource mobilization by 2026–2027 and 2030?</a:t>
                      </a:r>
                      <a:endParaRPr lang="en-TH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Where could </a:t>
                      </a:r>
                      <a:r>
                        <a:rPr lang="en-US" b="1" dirty="0"/>
                        <a:t>partnership meetings, or pilot projects</a:t>
                      </a:r>
                      <a:r>
                        <a:rPr lang="en-US" dirty="0"/>
                        <a:t> be initiated to catalyze financing?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55763"/>
                  </a:ext>
                </a:extLst>
              </a:tr>
              <a:tr h="3756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02135"/>
                  </a:ext>
                </a:extLst>
              </a:tr>
              <a:tr h="3756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01904"/>
                  </a:ext>
                </a:extLst>
              </a:tr>
              <a:tr h="3756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594774"/>
                  </a:ext>
                </a:extLst>
              </a:tr>
              <a:tr h="3756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652854"/>
                  </a:ext>
                </a:extLst>
              </a:tr>
              <a:tr h="3756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124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AC3959-B654-ACFA-3245-EFD4F3A4CB62}"/>
              </a:ext>
            </a:extLst>
          </p:cNvPr>
          <p:cNvSpPr txBox="1"/>
          <p:nvPr/>
        </p:nvSpPr>
        <p:spPr>
          <a:xfrm>
            <a:off x="1148750" y="1409700"/>
            <a:ext cx="1119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 Innovative Financing and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0515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20F6-1D33-BDF0-F1C7-1834E789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7E8173-3263-B258-D6F3-9EB48C388602}"/>
              </a:ext>
            </a:extLst>
          </p:cNvPr>
          <p:cNvSpPr txBox="1"/>
          <p:nvPr/>
        </p:nvSpPr>
        <p:spPr>
          <a:xfrm>
            <a:off x="3396499" y="319442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F0BBFD6E-5251-F7D1-CCC7-E113A10BB781}"/>
              </a:ext>
            </a:extLst>
          </p:cNvPr>
          <p:cNvSpPr txBox="1">
            <a:spLocks/>
          </p:cNvSpPr>
          <p:nvPr/>
        </p:nvSpPr>
        <p:spPr>
          <a:xfrm>
            <a:off x="9144000" y="3924300"/>
            <a:ext cx="5596653" cy="1157611"/>
          </a:xfrm>
          <a:prstGeom prst="rect">
            <a:avLst/>
          </a:prstGeom>
          <a:solidFill>
            <a:srgbClr val="9197A5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0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13098-E2A6-2912-5190-3B514902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" y="1714500"/>
            <a:ext cx="6046460" cy="8672537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EB35EFE7-28E9-14CB-7A4F-11200AC2115D}"/>
              </a:ext>
            </a:extLst>
          </p:cNvPr>
          <p:cNvSpPr/>
          <p:nvPr/>
        </p:nvSpPr>
        <p:spPr>
          <a:xfrm rot="924081" flipV="1">
            <a:off x="2147158" y="4685122"/>
            <a:ext cx="9801582" cy="10035058"/>
          </a:xfrm>
          <a:custGeom>
            <a:avLst/>
            <a:gdLst/>
            <a:ahLst/>
            <a:cxnLst/>
            <a:rect l="l" t="t" r="r" b="b"/>
            <a:pathLst>
              <a:path w="8626818" h="8579763">
                <a:moveTo>
                  <a:pt x="0" y="0"/>
                </a:moveTo>
                <a:lnTo>
                  <a:pt x="8626818" y="0"/>
                </a:lnTo>
                <a:lnTo>
                  <a:pt x="8626818" y="8579763"/>
                </a:lnTo>
                <a:lnTo>
                  <a:pt x="0" y="85797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7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478</Words>
  <Application>Microsoft Macintosh PowerPoint</Application>
  <PresentationFormat>Custom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Arial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goals are a good way to monitor and measure progress. Reporting performance can include details such as indicators identified, data collected and SDG-related activities accomplished. Clear and concrete performance goals make it easier to</dc:title>
  <dc:creator>Yin, Shengle</dc:creator>
  <cp:lastModifiedBy>Wenxi ZHU</cp:lastModifiedBy>
  <cp:revision>71</cp:revision>
  <dcterms:created xsi:type="dcterms:W3CDTF">2006-08-16T00:00:00Z</dcterms:created>
  <dcterms:modified xsi:type="dcterms:W3CDTF">2025-10-12T15:44:05Z</dcterms:modified>
  <dc:identifier>DAGaXwmB480</dc:identifier>
</cp:coreProperties>
</file>